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73" r:id="rId2"/>
    <p:sldId id="374" r:id="rId3"/>
    <p:sldId id="376" r:id="rId4"/>
    <p:sldId id="377" r:id="rId5"/>
    <p:sldId id="382" r:id="rId6"/>
    <p:sldId id="381" r:id="rId7"/>
  </p:sldIdLst>
  <p:sldSz cx="9144000" cy="6858000" type="screen4x3"/>
  <p:notesSz cx="6934200" cy="92202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9D1EDEC-42DB-B94D-9AF8-5F9890BDFC38}">
          <p14:sldIdLst>
            <p14:sldId id="373"/>
            <p14:sldId id="374"/>
            <p14:sldId id="376"/>
            <p14:sldId id="377"/>
            <p14:sldId id="382"/>
            <p14:sldId id="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92">
          <p15:clr>
            <a:srgbClr val="A4A3A4"/>
          </p15:clr>
        </p15:guide>
        <p15:guide id="2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C2577"/>
    <a:srgbClr val="DA0081"/>
    <a:srgbClr val="81017E"/>
    <a:srgbClr val="EFEFEF"/>
    <a:srgbClr val="666666"/>
    <a:srgbClr val="EBEBEB"/>
    <a:srgbClr val="B30A3C"/>
    <a:srgbClr val="F2F2F2"/>
    <a:srgbClr val="E2E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1" autoAdjust="0"/>
    <p:restoredTop sz="95027" autoAdjust="0"/>
  </p:normalViewPr>
  <p:slideViewPr>
    <p:cSldViewPr snapToGrid="0" snapToObjects="1">
      <p:cViewPr varScale="1">
        <p:scale>
          <a:sx n="72" d="100"/>
          <a:sy n="72" d="100"/>
        </p:scale>
        <p:origin x="1266" y="66"/>
      </p:cViewPr>
      <p:guideLst>
        <p:guide orient="horz" pos="1392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-3168" y="-9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04610" cy="461010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8017" y="0"/>
            <a:ext cx="3004610" cy="461010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93D59D-1118-1F48-B621-90B5F2241958}" type="datetimeFigureOut">
              <a:rPr lang="en-US"/>
              <a:pPr>
                <a:defRPr/>
              </a:pPr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57612"/>
            <a:ext cx="3004610" cy="461010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8017" y="8757612"/>
            <a:ext cx="3004610" cy="461010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3B8E213-BA5A-7647-8879-D50EF1E6F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704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04610" cy="461010"/>
          </a:xfrm>
          <a:prstGeom prst="rect">
            <a:avLst/>
          </a:prstGeom>
        </p:spPr>
        <p:txBody>
          <a:bodyPr vert="horz" lIns="91654" tIns="45826" rIns="91654" bIns="4582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8017" y="0"/>
            <a:ext cx="3004610" cy="461010"/>
          </a:xfrm>
          <a:prstGeom prst="rect">
            <a:avLst/>
          </a:prstGeom>
        </p:spPr>
        <p:txBody>
          <a:bodyPr vert="horz" lIns="91654" tIns="45826" rIns="91654" bIns="4582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2ABDD48-2735-F143-B9DB-F439A098A26D}" type="datetimeFigureOut">
              <a:rPr lang="en-US"/>
              <a:pPr>
                <a:defRPr/>
              </a:pPr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3738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4" tIns="45826" rIns="91654" bIns="4582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5" y="4379596"/>
            <a:ext cx="5546731" cy="4149090"/>
          </a:xfrm>
          <a:prstGeom prst="rect">
            <a:avLst/>
          </a:prstGeom>
        </p:spPr>
        <p:txBody>
          <a:bodyPr vert="horz" lIns="91654" tIns="45826" rIns="91654" bIns="4582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57612"/>
            <a:ext cx="3004610" cy="461010"/>
          </a:xfrm>
          <a:prstGeom prst="rect">
            <a:avLst/>
          </a:prstGeom>
        </p:spPr>
        <p:txBody>
          <a:bodyPr vert="horz" lIns="91654" tIns="45826" rIns="91654" bIns="4582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8017" y="8757612"/>
            <a:ext cx="3004610" cy="461010"/>
          </a:xfrm>
          <a:prstGeom prst="rect">
            <a:avLst/>
          </a:prstGeom>
        </p:spPr>
        <p:txBody>
          <a:bodyPr vert="horz" lIns="91654" tIns="45826" rIns="91654" bIns="4582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0F31A8A-43EB-8947-B182-07D22D8CB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74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nservative glo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4634" y="0"/>
            <a:ext cx="10688634" cy="8259400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63563" y="3526778"/>
            <a:ext cx="8010525" cy="1879918"/>
          </a:xfrm>
          <a:noFill/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b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63563" y="2862930"/>
            <a:ext cx="8010525" cy="682822"/>
          </a:xfrm>
          <a:noFill/>
        </p:spPr>
        <p:txBody>
          <a:bodyPr anchor="b">
            <a:normAutofit/>
          </a:bodyPr>
          <a:lstStyle>
            <a:lvl1pPr>
              <a:lnSpc>
                <a:spcPct val="110000"/>
              </a:lnSpc>
              <a:spcAft>
                <a:spcPts val="800"/>
              </a:spcAft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568325" y="6465888"/>
            <a:ext cx="5761038" cy="3032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</p:spTree>
    <p:extLst>
      <p:ext uri="{BB962C8B-B14F-4D97-AF65-F5344CB8AC3E}">
        <p14:creationId xmlns:p14="http://schemas.microsoft.com/office/powerpoint/2010/main" val="232102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ran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334573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30234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983" y="1451987"/>
            <a:ext cx="6996016" cy="540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51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ran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8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334573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30234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0"/>
            <a:ext cx="25717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19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ran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8"/>
          </a:xfrm>
          <a:prstGeom prst="rect">
            <a:avLst/>
          </a:prstGeom>
        </p:spPr>
      </p:pic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42822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98" y="1431080"/>
            <a:ext cx="7267902" cy="5616107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435737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</p:spTree>
    <p:extLst>
      <p:ext uri="{BB962C8B-B14F-4D97-AF65-F5344CB8AC3E}">
        <p14:creationId xmlns:p14="http://schemas.microsoft.com/office/powerpoint/2010/main" val="313210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ran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572"/>
            <a:ext cx="9282016" cy="7172467"/>
          </a:xfrm>
          <a:prstGeom prst="rect">
            <a:avLst/>
          </a:prstGeom>
        </p:spPr>
      </p:pic>
      <p:sp>
        <p:nvSpPr>
          <p:cNvPr id="10" name="Rounded Rectangle 9"/>
          <p:cNvSpPr/>
          <p:nvPr userDrawn="1"/>
        </p:nvSpPr>
        <p:spPr>
          <a:xfrm>
            <a:off x="228601" y="225425"/>
            <a:ext cx="6249310" cy="6400800"/>
          </a:xfrm>
          <a:prstGeom prst="roundRect">
            <a:avLst>
              <a:gd name="adj" fmla="val 1296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334573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30234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19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step1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572"/>
            <a:ext cx="9282016" cy="7172467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334573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/>
              <a:t>© 2014 AT&amp;T Intellectual Property. All rights reserved. AT&amp;T and the AT&amp;T logo are trademarks of AT&amp;T Intellectual Property.</a:t>
            </a:r>
            <a:endParaRPr lang="en-US" dirty="0"/>
          </a:p>
        </p:txBody>
      </p:sp>
      <p:sp>
        <p:nvSpPr>
          <p:cNvPr id="14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30234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ound Same Side Corner Rectangle 5"/>
          <p:cNvSpPr/>
          <p:nvPr userDrawn="1"/>
        </p:nvSpPr>
        <p:spPr>
          <a:xfrm>
            <a:off x="228599" y="245814"/>
            <a:ext cx="8688605" cy="1406594"/>
          </a:xfrm>
          <a:prstGeom prst="round2SameRect">
            <a:avLst>
              <a:gd name="adj1" fmla="val 7370"/>
              <a:gd name="adj2" fmla="val 0"/>
            </a:avLst>
          </a:prstGeom>
          <a:gradFill>
            <a:gsLst>
              <a:gs pos="2100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Same Side Corner Rectangle 8"/>
          <p:cNvSpPr/>
          <p:nvPr userDrawn="1"/>
        </p:nvSpPr>
        <p:spPr>
          <a:xfrm rot="10800000">
            <a:off x="228599" y="1652408"/>
            <a:ext cx="8688605" cy="4218900"/>
          </a:xfrm>
          <a:prstGeom prst="round2SameRect">
            <a:avLst>
              <a:gd name="adj1" fmla="val 1821"/>
              <a:gd name="adj2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9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3525" cy="6858000"/>
            <a:chOff x="0" y="0"/>
            <a:chExt cx="5766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0" y="0"/>
              <a:ext cx="5766" cy="1131"/>
            </a:xfrm>
            <a:custGeom>
              <a:avLst/>
              <a:gdLst>
                <a:gd name="T0" fmla="*/ 0 w 5766"/>
                <a:gd name="T1" fmla="*/ 960 h 1131"/>
                <a:gd name="T2" fmla="*/ 3006 w 5766"/>
                <a:gd name="T3" fmla="*/ 1110 h 1131"/>
                <a:gd name="T4" fmla="*/ 5766 w 5766"/>
                <a:gd name="T5" fmla="*/ 1086 h 1131"/>
                <a:gd name="T6" fmla="*/ 5760 w 5766"/>
                <a:gd name="T7" fmla="*/ 0 h 1131"/>
                <a:gd name="T8" fmla="*/ 0 w 5766"/>
                <a:gd name="T9" fmla="*/ 0 h 1131"/>
                <a:gd name="T10" fmla="*/ 0 w 5766"/>
                <a:gd name="T11" fmla="*/ 960 h 1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6" h="1131">
                  <a:moveTo>
                    <a:pt x="0" y="960"/>
                  </a:moveTo>
                  <a:cubicBezTo>
                    <a:pt x="1236" y="1062"/>
                    <a:pt x="2045" y="1089"/>
                    <a:pt x="3006" y="1110"/>
                  </a:cubicBezTo>
                  <a:cubicBezTo>
                    <a:pt x="3967" y="1131"/>
                    <a:pt x="4608" y="1110"/>
                    <a:pt x="5766" y="1086"/>
                  </a:cubicBezTo>
                  <a:cubicBezTo>
                    <a:pt x="5763" y="543"/>
                    <a:pt x="5760" y="0"/>
                    <a:pt x="5760" y="0"/>
                  </a:cubicBezTo>
                  <a:lnTo>
                    <a:pt x="0" y="0"/>
                  </a:lnTo>
                  <a:cubicBezTo>
                    <a:pt x="0" y="0"/>
                    <a:pt x="0" y="960"/>
                    <a:pt x="0" y="96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916"/>
              <a:ext cx="5760" cy="1404"/>
              <a:chOff x="0" y="2916"/>
              <a:chExt cx="5760" cy="1404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auto">
              <a:xfrm>
                <a:off x="0" y="2916"/>
                <a:ext cx="5760" cy="1404"/>
              </a:xfrm>
              <a:custGeom>
                <a:avLst/>
                <a:gdLst>
                  <a:gd name="T0" fmla="*/ 5760 w 5760"/>
                  <a:gd name="T1" fmla="*/ 0 h 1404"/>
                  <a:gd name="T2" fmla="*/ 3348 w 5760"/>
                  <a:gd name="T3" fmla="*/ 157 h 1404"/>
                  <a:gd name="T4" fmla="*/ 1146 w 5760"/>
                  <a:gd name="T5" fmla="*/ 192 h 1404"/>
                  <a:gd name="T6" fmla="*/ 378 w 5760"/>
                  <a:gd name="T7" fmla="*/ 186 h 1404"/>
                  <a:gd name="T8" fmla="*/ 0 w 5760"/>
                  <a:gd name="T9" fmla="*/ 180 h 1404"/>
                  <a:gd name="T10" fmla="*/ 0 w 5760"/>
                  <a:gd name="T11" fmla="*/ 1404 h 1404"/>
                  <a:gd name="T12" fmla="*/ 5760 w 5760"/>
                  <a:gd name="T13" fmla="*/ 1404 h 1404"/>
                  <a:gd name="T14" fmla="*/ 5760 w 5760"/>
                  <a:gd name="T15" fmla="*/ 0 h 140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760" h="1404">
                    <a:moveTo>
                      <a:pt x="5760" y="0"/>
                    </a:moveTo>
                    <a:cubicBezTo>
                      <a:pt x="4939" y="62"/>
                      <a:pt x="4117" y="125"/>
                      <a:pt x="3348" y="157"/>
                    </a:cubicBezTo>
                    <a:cubicBezTo>
                      <a:pt x="2577" y="191"/>
                      <a:pt x="1641" y="187"/>
                      <a:pt x="1146" y="192"/>
                    </a:cubicBezTo>
                    <a:cubicBezTo>
                      <a:pt x="651" y="197"/>
                      <a:pt x="690" y="186"/>
                      <a:pt x="378" y="186"/>
                    </a:cubicBezTo>
                    <a:cubicBezTo>
                      <a:pt x="372" y="180"/>
                      <a:pt x="0" y="180"/>
                      <a:pt x="0" y="180"/>
                    </a:cubicBezTo>
                    <a:lnTo>
                      <a:pt x="0" y="1404"/>
                    </a:lnTo>
                    <a:lnTo>
                      <a:pt x="5760" y="1404"/>
                    </a:lnTo>
                    <a:lnTo>
                      <a:pt x="576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6" y="3637"/>
                <a:ext cx="979" cy="4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8738" y="6477000"/>
            <a:ext cx="300672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800" b="0">
                <a:solidFill>
                  <a:schemeClr val="accent1"/>
                </a:solidFill>
                <a:latin typeface="Arial" charset="0"/>
                <a:cs typeface="Arial" charset="0"/>
              </a:rPr>
              <a:t>© 2009 AT&amp;T Knowledge Ventures.  All rights reserved. 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800" b="0">
                <a:solidFill>
                  <a:schemeClr val="accent1"/>
                </a:solidFill>
                <a:latin typeface="Arial" charset="0"/>
                <a:cs typeface="Arial" charset="0"/>
              </a:rPr>
              <a:t>AT&amp;T is a registered trademark of AT&amp;T Knowledge Ventures.</a:t>
            </a:r>
          </a:p>
        </p:txBody>
      </p:sp>
      <p:sp>
        <p:nvSpPr>
          <p:cNvPr id="32871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333375" y="2292350"/>
            <a:ext cx="8367713" cy="1116013"/>
          </a:xfrm>
          <a:ln w="9525"/>
        </p:spPr>
        <p:txBody>
          <a:bodyPr lIns="91440" tIns="45720" rIns="91440" bIns="45720" anchor="ctr"/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871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3375" y="3282950"/>
            <a:ext cx="8367713" cy="1138238"/>
          </a:xfrm>
          <a:ln w="9525"/>
        </p:spPr>
        <p:txBody>
          <a:bodyPr lIns="91440" tIns="45720" rIns="91440" bIns="45720"/>
          <a:lstStyle>
            <a:lvl1pPr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437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457200"/>
            <a:ext cx="8037513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77838" y="1485900"/>
            <a:ext cx="3941762" cy="4051300"/>
          </a:xfrm>
        </p:spPr>
        <p:txBody>
          <a:bodyPr/>
          <a:lstStyle/>
          <a:p>
            <a:pPr lvl="0"/>
            <a:r>
              <a:rPr lang="en-US" noProof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1485900"/>
            <a:ext cx="3943350" cy="4051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342207A7-34C2-4E2A-BFB4-5D8F8F578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2009 AT&amp;T Knowledge Ventures.  All rights reserved.</a:t>
            </a:r>
            <a:br>
              <a:rPr lang="en-US"/>
            </a:br>
            <a:r>
              <a:rPr lang="en-US"/>
              <a:t>AT&amp;T is a registered trademark of AT&amp;T Knowledge Ventures.</a:t>
            </a:r>
          </a:p>
        </p:txBody>
      </p:sp>
    </p:spTree>
    <p:extLst>
      <p:ext uri="{BB962C8B-B14F-4D97-AF65-F5344CB8AC3E}">
        <p14:creationId xmlns:p14="http://schemas.microsoft.com/office/powerpoint/2010/main" val="4216731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0375" y="457200"/>
            <a:ext cx="8037513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77838" y="1549400"/>
            <a:ext cx="8037512" cy="405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762000" y="6334573"/>
            <a:ext cx="5773738" cy="291652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04800" y="6302344"/>
            <a:ext cx="336550" cy="323882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8077200" y="6321425"/>
            <a:ext cx="8001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486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63563" y="517525"/>
            <a:ext cx="8004175" cy="914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63563" y="1814513"/>
            <a:ext cx="7999412" cy="41243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914400" y="6334573"/>
            <a:ext cx="5773738" cy="293688"/>
          </a:xfrm>
          <a:prstGeom prst="rect">
            <a:avLst/>
          </a:prstGeom>
        </p:spPr>
        <p:txBody>
          <a:bodyPr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© 2014 AT&amp;T Intellectual Property. All rights reserved. AT&amp;T and the AT&amp;T logo are trademarks of AT&amp;T Intellectual Property.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327025" y="6302343"/>
            <a:ext cx="336550" cy="365125"/>
          </a:xfrm>
          <a:prstGeom prst="rect">
            <a:avLst/>
          </a:prstGeom>
        </p:spPr>
        <p:txBody>
          <a:bodyPr/>
          <a:lstStyle>
            <a:lvl1pPr>
              <a:defRPr sz="8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074B6C9-7640-0346-9181-9D7622A302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BB6D2-DA9C-453F-9881-230E31E1B49D}" type="datetime1">
              <a:rPr lang="en-US" smtClean="0"/>
              <a:t>9/25/2020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100" r:id="rId2"/>
    <p:sldLayoutId id="2147484103" r:id="rId3"/>
    <p:sldLayoutId id="2147484110" r:id="rId4"/>
    <p:sldLayoutId id="2147484114" r:id="rId5"/>
    <p:sldLayoutId id="2147484155" r:id="rId6"/>
    <p:sldLayoutId id="2147484156" r:id="rId7"/>
    <p:sldLayoutId id="2147484157" r:id="rId8"/>
    <p:sldLayoutId id="2147484158" r:id="rId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067AB4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0" indent="0" algn="l" rtl="0" eaLnBrk="1" fontAlgn="base" hangingPunct="1">
        <a:spcBef>
          <a:spcPct val="0"/>
        </a:spcBef>
        <a:spcAft>
          <a:spcPts val="800"/>
        </a:spcAft>
        <a:buFont typeface="Arial" charset="0"/>
        <a:defRPr sz="2000" b="0" kern="1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0" indent="0" algn="l" rtl="0" eaLnBrk="1" fontAlgn="base" hangingPunct="1">
        <a:spcBef>
          <a:spcPct val="0"/>
        </a:spcBef>
        <a:spcAft>
          <a:spcPts val="600"/>
        </a:spcAft>
        <a:buFont typeface="Arial" charset="0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228600" indent="-228600" algn="l" rtl="0" eaLnBrk="1" fontAlgn="base" hangingPunct="1">
        <a:spcBef>
          <a:spcPct val="0"/>
        </a:spcBef>
        <a:spcAft>
          <a:spcPts val="400"/>
        </a:spcAft>
        <a:buSzPct val="80000"/>
        <a:buFont typeface="Arial" charset="0"/>
        <a:buChar char="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458788" indent="-228600" algn="l" rtl="0" eaLnBrk="1" fontAlgn="base" hangingPunct="1">
        <a:spcBef>
          <a:spcPct val="0"/>
        </a:spcBef>
        <a:spcAft>
          <a:spcPts val="400"/>
        </a:spcAft>
        <a:buSzPct val="80000"/>
        <a:buFont typeface="Arial" charset="0"/>
        <a:buChar char="–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688975" indent="-228600" algn="l" rtl="0" eaLnBrk="1" fontAlgn="base" hangingPunct="1">
        <a:spcBef>
          <a:spcPct val="0"/>
        </a:spcBef>
        <a:spcAft>
          <a:spcPts val="400"/>
        </a:spcAft>
        <a:buSzPct val="80000"/>
        <a:buFont typeface="Arial" charset="0"/>
        <a:buChar char="•"/>
        <a:defRPr sz="16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860425" indent="-174625" algn="l" defTabSz="860425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itchFamily="34" charset="0"/>
        <a:buChar char="•"/>
        <a:defRPr sz="1400" kern="1200" baseline="0">
          <a:solidFill>
            <a:schemeClr val="bg2"/>
          </a:solidFill>
          <a:latin typeface="+mn-lt"/>
          <a:ea typeface="+mn-ea"/>
          <a:cs typeface="+mn-cs"/>
        </a:defRPr>
      </a:lvl6pPr>
      <a:lvl7pPr marL="8604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Tx/>
        <a:buNone/>
        <a:defRPr sz="1200" i="1" kern="1200">
          <a:solidFill>
            <a:schemeClr val="bg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819150"/>
            <a:ext cx="8686800" cy="76200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+mn-lt"/>
              </a:rPr>
              <a:t>LTE Justification Plots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2098675"/>
            <a:ext cx="8534400" cy="2625725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2000" b="1" dirty="0">
              <a:solidFill>
                <a:srgbClr val="0070C0"/>
              </a:solidFill>
              <a:latin typeface="+mn-lt"/>
            </a:endParaRPr>
          </a:p>
          <a:p>
            <a:pPr marL="0" indent="0">
              <a:buFontTx/>
              <a:buNone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Market Name: </a:t>
            </a:r>
            <a:r>
              <a:rPr lang="en-US" sz="1600" b="1" dirty="0">
                <a:solidFill>
                  <a:srgbClr val="0C2577"/>
                </a:solidFill>
                <a:latin typeface="+mj-lt"/>
                <a:cs typeface="Times New Roman" pitchFamily="18" charset="0"/>
              </a:rPr>
              <a:t>Los Angeles</a:t>
            </a:r>
          </a:p>
          <a:p>
            <a:r>
              <a:rPr lang="en-US" sz="2000" b="1" dirty="0">
                <a:solidFill>
                  <a:schemeClr val="tx1"/>
                </a:solidFill>
                <a:latin typeface="+mn-lt"/>
              </a:rPr>
              <a:t>Site ID: </a:t>
            </a:r>
            <a:r>
              <a:rPr lang="en-US" sz="1600" b="1" dirty="0">
                <a:solidFill>
                  <a:srgbClr val="0C2577"/>
                </a:solidFill>
                <a:latin typeface="+mj-lt"/>
                <a:cs typeface="Times New Roman" pitchFamily="18" charset="0"/>
              </a:rPr>
              <a:t>CSL04566</a:t>
            </a:r>
          </a:p>
          <a:p>
            <a:r>
              <a:rPr lang="en-US" sz="2000" b="1" dirty="0">
                <a:solidFill>
                  <a:schemeClr val="tx1"/>
                </a:solidFill>
                <a:latin typeface="+mn-lt"/>
              </a:rPr>
              <a:t>Site </a:t>
            </a:r>
            <a:r>
              <a:rPr lang="en-US" b="1" dirty="0">
                <a:solidFill>
                  <a:schemeClr val="tx1"/>
                </a:solidFill>
              </a:rPr>
              <a:t>Address</a:t>
            </a:r>
            <a:r>
              <a:rPr lang="en-US" sz="1600" b="1" dirty="0">
                <a:solidFill>
                  <a:srgbClr val="0C2577"/>
                </a:solidFill>
                <a:latin typeface="+mj-lt"/>
                <a:cs typeface="Times New Roman" pitchFamily="18" charset="0"/>
              </a:rPr>
              <a:t>: 202 W Ojai Avenue, OJAI CA 93023</a:t>
            </a:r>
          </a:p>
          <a:p>
            <a:r>
              <a:rPr lang="en-US" sz="2000" b="1" dirty="0">
                <a:solidFill>
                  <a:schemeClr val="tx1"/>
                </a:solidFill>
                <a:latin typeface="+mn-lt"/>
              </a:rPr>
              <a:t>ATOLL Plots Completion Date:  </a:t>
            </a:r>
            <a:r>
              <a:rPr lang="en-US" sz="1600" b="1" dirty="0">
                <a:solidFill>
                  <a:srgbClr val="0C2577"/>
                </a:solidFill>
                <a:latin typeface="+mj-lt"/>
                <a:cs typeface="Times New Roman" pitchFamily="18" charset="0"/>
              </a:rPr>
              <a:t>Sep 25, 2020</a:t>
            </a:r>
          </a:p>
          <a:p>
            <a:pPr marL="0" indent="0">
              <a:buFontTx/>
              <a:buNone/>
            </a:pPr>
            <a:endParaRPr lang="en-US" sz="20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629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 txBox="1">
            <a:spLocks noGrp="1"/>
          </p:cNvSpPr>
          <p:nvPr/>
        </p:nvSpPr>
        <p:spPr bwMode="auto">
          <a:xfrm>
            <a:off x="381000" y="6604000"/>
            <a:ext cx="8175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t>Page </a:t>
            </a:r>
            <a:fld id="{923EC478-142F-48EF-B157-4A4C68D0B82B}" type="slidenum"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pPr eaLnBrk="1" hangingPunct="1">
                <a:lnSpc>
                  <a:spcPct val="100000"/>
                </a:lnSpc>
              </a:pPr>
              <a:t>2</a:t>
            </a:fld>
            <a:endParaRPr lang="en-US" sz="800" b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099" name="Footer Placeholder 4"/>
          <p:cNvSpPr txBox="1">
            <a:spLocks noGrp="1"/>
          </p:cNvSpPr>
          <p:nvPr/>
        </p:nvSpPr>
        <p:spPr bwMode="auto">
          <a:xfrm>
            <a:off x="2927350" y="6543675"/>
            <a:ext cx="32877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© 2008 AT&amp;T Knowledge Ventures.  All rights reserved.</a:t>
            </a:r>
            <a:b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</a:b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AT&amp;T is a registered trademark of AT&amp;T Knowledge Ventures.</a:t>
            </a:r>
          </a:p>
        </p:txBody>
      </p:sp>
      <p:sp>
        <p:nvSpPr>
          <p:cNvPr id="4100" name="TextBox 9"/>
          <p:cNvSpPr txBox="1">
            <a:spLocks noChangeArrowheads="1"/>
          </p:cNvSpPr>
          <p:nvPr/>
        </p:nvSpPr>
        <p:spPr bwMode="auto">
          <a:xfrm>
            <a:off x="320720" y="954088"/>
            <a:ext cx="834560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285750" indent="-285750">
              <a:buFont typeface="Wingdings" pitchFamily="2" charset="2"/>
              <a:buChar char="v"/>
            </a:pPr>
            <a:r>
              <a:rPr lang="en-US" sz="1600" b="0" dirty="0">
                <a:latin typeface="Calibri" pitchFamily="34" charset="0"/>
                <a:cs typeface="Arial" charset="0"/>
              </a:rPr>
              <a:t>Propagation of the site plots are based on our current Atoll (Design tool) project tool that shows the preferred design of the  AT&amp;T </a:t>
            </a:r>
            <a:r>
              <a:rPr lang="en-US" sz="1600" dirty="0">
                <a:latin typeface="Calibri" pitchFamily="34" charset="0"/>
                <a:cs typeface="Arial" charset="0"/>
              </a:rPr>
              <a:t>4G-LTE</a:t>
            </a:r>
            <a:r>
              <a:rPr lang="en-US" sz="1600" b="0" dirty="0">
                <a:latin typeface="Calibri" pitchFamily="34" charset="0"/>
                <a:cs typeface="Arial" charset="0"/>
              </a:rPr>
              <a:t> network coverage.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1200" b="0" dirty="0">
              <a:latin typeface="Calibri" pitchFamily="34" charset="0"/>
              <a:cs typeface="Arial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b="0" dirty="0">
                <a:latin typeface="Calibri" pitchFamily="34" charset="0"/>
                <a:cs typeface="Arial" charset="0"/>
              </a:rPr>
              <a:t> The propagation referenced in this package is based on proposed LTE coverage of AT&amp;T users in the surrounding buildings, in vehicles and at street level . For your reference, the scale shown ranges from good to poor coverage with gradual changes in coverage showing best coverage to marginal and finally poor signal levels.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1200" b="0" dirty="0">
              <a:latin typeface="Calibri" pitchFamily="34" charset="0"/>
              <a:cs typeface="Arial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1600" b="0" dirty="0">
                <a:latin typeface="Calibri" pitchFamily="34" charset="0"/>
                <a:cs typeface="Arial" charset="0"/>
              </a:rPr>
              <a:t>The plots shown are based on the following criteria: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>
                <a:latin typeface="Calibri" pitchFamily="34" charset="0"/>
                <a:cs typeface="Arial" charset="0"/>
              </a:rPr>
              <a:t>Existing</a:t>
            </a:r>
            <a:r>
              <a:rPr lang="en-US" sz="1600" b="0" dirty="0">
                <a:latin typeface="Calibri" pitchFamily="34" charset="0"/>
                <a:cs typeface="Arial" charset="0"/>
              </a:rPr>
              <a:t>: Since LTE network modifications are not yet </a:t>
            </a:r>
            <a:r>
              <a:rPr lang="en-US" sz="1600" dirty="0">
                <a:latin typeface="Calibri" pitchFamily="34" charset="0"/>
                <a:cs typeface="Arial" charset="0"/>
              </a:rPr>
              <a:t>On-Air</a:t>
            </a:r>
            <a:r>
              <a:rPr lang="en-US" sz="1600" b="0" dirty="0">
                <a:latin typeface="Calibri" pitchFamily="34" charset="0"/>
                <a:cs typeface="Arial" charset="0"/>
              </a:rPr>
              <a:t>. The first slide is a snap shot of the area showing the existing site without LTE coverage in the AT&amp;T network.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>
                <a:latin typeface="Calibri" pitchFamily="34" charset="0"/>
                <a:cs typeface="Arial" charset="0"/>
              </a:rPr>
              <a:t>The Planned LTE Coverage with the Referenced Site</a:t>
            </a:r>
            <a:r>
              <a:rPr lang="en-US" sz="1600" b="0" dirty="0">
                <a:latin typeface="Calibri" pitchFamily="34" charset="0"/>
                <a:cs typeface="Arial" charset="0"/>
              </a:rPr>
              <a:t>: Assuming all the planned neighboring sites of the target site are approved by the jurisdiction and the referenced  site is also approved and  </a:t>
            </a:r>
            <a:r>
              <a:rPr lang="en-US" sz="1600" dirty="0">
                <a:latin typeface="Calibri" pitchFamily="34" charset="0"/>
                <a:cs typeface="Arial" charset="0"/>
              </a:rPr>
              <a:t>On-Air, </a:t>
            </a:r>
            <a:r>
              <a:rPr lang="en-US" sz="1600" b="0" dirty="0">
                <a:latin typeface="Calibri" pitchFamily="34" charset="0"/>
                <a:cs typeface="Arial" charset="0"/>
              </a:rPr>
              <a:t>the propagation is displayed with the planned legends provided.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>
                <a:latin typeface="Calibri" pitchFamily="34" charset="0"/>
                <a:cs typeface="Arial" charset="0"/>
              </a:rPr>
              <a:t>Without Target site</a:t>
            </a:r>
            <a:r>
              <a:rPr lang="en-US" sz="1600" b="0" dirty="0">
                <a:latin typeface="Calibri" pitchFamily="34" charset="0"/>
                <a:cs typeface="Arial" charset="0"/>
              </a:rPr>
              <a:t>: Assuming all the planned neighboring sites are approved by the jurisdiction and </a:t>
            </a:r>
            <a:r>
              <a:rPr lang="en-US" sz="1600" dirty="0">
                <a:latin typeface="Calibri" pitchFamily="34" charset="0"/>
                <a:cs typeface="Arial" charset="0"/>
              </a:rPr>
              <a:t>On-Air </a:t>
            </a:r>
            <a:r>
              <a:rPr lang="en-US" sz="1600" b="0" dirty="0">
                <a:latin typeface="Calibri" pitchFamily="34" charset="0"/>
                <a:cs typeface="Arial" charset="0"/>
              </a:rPr>
              <a:t>and the referenced site is </a:t>
            </a:r>
            <a:r>
              <a:rPr lang="en-US" sz="1600" dirty="0">
                <a:latin typeface="Calibri" pitchFamily="34" charset="0"/>
                <a:cs typeface="Arial" charset="0"/>
              </a:rPr>
              <a:t>Off-Air</a:t>
            </a:r>
            <a:r>
              <a:rPr lang="en-US" sz="1600" b="0" dirty="0">
                <a:latin typeface="Calibri" pitchFamily="34" charset="0"/>
                <a:cs typeface="Arial" charset="0"/>
              </a:rPr>
              <a:t>, the propagation is displayed with the legends provided.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037513" cy="496888"/>
          </a:xfrm>
        </p:spPr>
        <p:txBody>
          <a:bodyPr/>
          <a:lstStyle/>
          <a:p>
            <a:pPr>
              <a:defRPr/>
            </a:pPr>
            <a:r>
              <a:rPr lang="en-US" sz="2000" b="1" kern="1200" dirty="0">
                <a:solidFill>
                  <a:srgbClr val="0070C0"/>
                </a:solidFill>
                <a:latin typeface="+mj-lt"/>
                <a:ea typeface="+mn-ea"/>
                <a:cs typeface="+mn-cs"/>
              </a:rPr>
              <a:t>Assumptions</a:t>
            </a:r>
            <a:br>
              <a:rPr lang="en-US" sz="2000" b="1" dirty="0">
                <a:solidFill>
                  <a:srgbClr val="0070C0"/>
                </a:solidFill>
                <a:latin typeface="+mj-lt"/>
              </a:rPr>
            </a:br>
            <a:endParaRPr lang="en-US" sz="20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095635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8CD9A7-6FED-4A94-A1B5-369BD41E3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686" y="561236"/>
            <a:ext cx="8229600" cy="5735527"/>
          </a:xfrm>
          <a:prstGeom prst="rect">
            <a:avLst/>
          </a:prstGeom>
        </p:spPr>
      </p:pic>
      <p:sp>
        <p:nvSpPr>
          <p:cNvPr id="6147" name="Slide Number Placeholder 3"/>
          <p:cNvSpPr txBox="1">
            <a:spLocks noGrp="1"/>
          </p:cNvSpPr>
          <p:nvPr/>
        </p:nvSpPr>
        <p:spPr bwMode="auto">
          <a:xfrm>
            <a:off x="381000" y="6604000"/>
            <a:ext cx="8175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t>Page </a:t>
            </a:r>
            <a:fld id="{35875465-BE43-4810-8D56-989C10269233}" type="slidenum"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pPr eaLnBrk="1" hangingPunct="1">
                <a:lnSpc>
                  <a:spcPct val="100000"/>
                </a:lnSpc>
              </a:pPr>
              <a:t>3</a:t>
            </a:fld>
            <a:endParaRPr lang="en-US" sz="800" b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148" name="Footer Placeholder 4"/>
          <p:cNvSpPr txBox="1">
            <a:spLocks noGrp="1"/>
          </p:cNvSpPr>
          <p:nvPr/>
        </p:nvSpPr>
        <p:spPr bwMode="auto">
          <a:xfrm>
            <a:off x="2927350" y="6543675"/>
            <a:ext cx="32877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© 2008 AT&amp;T Knowledge Ventures.  All rights reserved.</a:t>
            </a:r>
            <a:b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</a:b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AT&amp;T is a registered trademark of AT&amp;T Knowledge Ventures.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40944"/>
            <a:ext cx="8226425" cy="53816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67AB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600" dirty="0">
                <a:solidFill>
                  <a:srgbClr val="0070C0"/>
                </a:solidFill>
              </a:rPr>
              <a:t>LTE Coverage </a:t>
            </a:r>
            <a:r>
              <a:rPr lang="en-US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Before site CSL04566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FD1277E-9F0E-4267-BB17-DC072B7C2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86" y="5635081"/>
            <a:ext cx="1493341" cy="6552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9C4F173-55B4-4620-BFAE-464564CDB9D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954361" y="5877663"/>
            <a:ext cx="1685925" cy="419100"/>
          </a:xfrm>
          <a:prstGeom prst="rect">
            <a:avLst/>
          </a:prstGeom>
          <a:effectLst/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89B7B16A-9476-42C0-8360-75239FC8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87" y="567678"/>
            <a:ext cx="589586" cy="828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59448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1A0D43-43C6-4DBB-A1FE-7EC97FD0C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21" y="557080"/>
            <a:ext cx="8229600" cy="5735527"/>
          </a:xfrm>
          <a:prstGeom prst="rect">
            <a:avLst/>
          </a:prstGeom>
        </p:spPr>
      </p:pic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381000" y="6604000"/>
            <a:ext cx="8175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t>Page </a:t>
            </a:r>
            <a:fld id="{045E1E68-3C63-406F-9C16-BDC7A3EF79A4}" type="slidenum"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pPr eaLnBrk="1" hangingPunct="1">
                <a:lnSpc>
                  <a:spcPct val="100000"/>
                </a:lnSpc>
              </a:pPr>
              <a:t>4</a:t>
            </a:fld>
            <a:endParaRPr lang="en-US" sz="800" b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7172" name="Footer Placeholder 4"/>
          <p:cNvSpPr txBox="1">
            <a:spLocks noGrp="1"/>
          </p:cNvSpPr>
          <p:nvPr/>
        </p:nvSpPr>
        <p:spPr bwMode="auto">
          <a:xfrm>
            <a:off x="2927350" y="6543675"/>
            <a:ext cx="32877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© 2008 AT&amp;T Knowledge Ventures.  All rights reserved.</a:t>
            </a:r>
            <a:b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</a:b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AT&amp;T is a registered trademark of AT&amp;T Knowledge Ventures.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0" y="40944"/>
            <a:ext cx="8226425" cy="53816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67AB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600" dirty="0">
                <a:solidFill>
                  <a:srgbClr val="0070C0"/>
                </a:solidFill>
              </a:rPr>
              <a:t>LTE Coverage </a:t>
            </a:r>
            <a:r>
              <a:rPr lang="en-US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After site CSL04566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65E9718F-EBE8-42F0-BAE4-0F61E0541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86" y="5635081"/>
            <a:ext cx="1493341" cy="6552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1E949EF-C311-4550-BFD7-4D894954309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954361" y="5877663"/>
            <a:ext cx="1685925" cy="419100"/>
          </a:xfrm>
          <a:prstGeom prst="rect">
            <a:avLst/>
          </a:prstGeom>
          <a:effectLst/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08D4992C-10A3-4546-9EB9-C4DD66023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87" y="567678"/>
            <a:ext cx="589586" cy="828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2536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4E57E0B-930E-4403-A850-56498568AF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77" y="561236"/>
            <a:ext cx="8229600" cy="5735527"/>
          </a:xfrm>
          <a:prstGeom prst="rect">
            <a:avLst/>
          </a:prstGeom>
        </p:spPr>
      </p:pic>
      <p:sp>
        <p:nvSpPr>
          <p:cNvPr id="8195" name="Slide Number Placeholder 3"/>
          <p:cNvSpPr txBox="1">
            <a:spLocks noGrp="1"/>
          </p:cNvSpPr>
          <p:nvPr/>
        </p:nvSpPr>
        <p:spPr bwMode="auto">
          <a:xfrm>
            <a:off x="381000" y="6604000"/>
            <a:ext cx="8175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t>Page </a:t>
            </a:r>
            <a:fld id="{A69047F7-B791-408B-9301-48A786A26338}" type="slidenum">
              <a:rPr lang="en-US" sz="800" b="0">
                <a:solidFill>
                  <a:schemeClr val="bg1"/>
                </a:solidFill>
                <a:latin typeface="Arial" charset="0"/>
                <a:cs typeface="Arial" charset="0"/>
              </a:rPr>
              <a:pPr eaLnBrk="1" hangingPunct="1">
                <a:lnSpc>
                  <a:spcPct val="100000"/>
                </a:lnSpc>
              </a:pPr>
              <a:t>5</a:t>
            </a:fld>
            <a:endParaRPr lang="en-US" sz="800" b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8196" name="Footer Placeholder 4"/>
          <p:cNvSpPr txBox="1">
            <a:spLocks noGrp="1"/>
          </p:cNvSpPr>
          <p:nvPr/>
        </p:nvSpPr>
        <p:spPr bwMode="auto">
          <a:xfrm>
            <a:off x="2927350" y="6543675"/>
            <a:ext cx="32877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tabLst>
                <a:tab pos="804863" algn="l"/>
                <a:tab pos="2455863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© 2008 AT&amp;T Knowledge Ventures.  All rights reserved.</a:t>
            </a:r>
            <a:b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</a:br>
            <a:r>
              <a:rPr lang="en-US" sz="900" b="0">
                <a:solidFill>
                  <a:srgbClr val="C3D3DF"/>
                </a:solidFill>
                <a:latin typeface="Arial" charset="0"/>
                <a:cs typeface="Arial" charset="0"/>
              </a:rPr>
              <a:t>AT&amp;T is a registered trademark of AT&amp;T Knowledge Ventures.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0" y="40944"/>
            <a:ext cx="8226425" cy="53816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67AB4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600" dirty="0">
                <a:solidFill>
                  <a:srgbClr val="0070C0"/>
                </a:solidFill>
              </a:rPr>
              <a:t>LTE Coverage </a:t>
            </a:r>
            <a:r>
              <a:rPr lang="en-US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standalone site CSL04566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912AD064-A326-4193-9CD4-1C7AB2F45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86" y="5635081"/>
            <a:ext cx="1493341" cy="6552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485C15-1A73-48D8-8E50-5C567A7B984E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954361" y="5877663"/>
            <a:ext cx="1685925" cy="419100"/>
          </a:xfrm>
          <a:prstGeom prst="rect">
            <a:avLst/>
          </a:prstGeom>
          <a:effectLst/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C946A04-9DA9-4FF4-BA0F-21B463F03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87" y="567678"/>
            <a:ext cx="589586" cy="828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0179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037513" cy="653672"/>
          </a:xfrm>
        </p:spPr>
        <p:txBody>
          <a:bodyPr/>
          <a:lstStyle/>
          <a:p>
            <a:r>
              <a:rPr lang="en-US" sz="2800" b="1" dirty="0"/>
              <a:t>Coverage Legend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1480" y="1066800"/>
            <a:ext cx="8037513" cy="46990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0070C0"/>
                </a:solidFill>
              </a:rPr>
              <a:t>In-Building Service: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In general, the areas shown in dark green should have the strongest signal strength and be sufficient for most in-building coverage. However, in-building coverage can and will be adversely affected by the thickness/construction type of walls, or your location in the building (i.e., in the basement, in the middle of the building with multiple walls, etc.)</a:t>
            </a:r>
            <a:br>
              <a:rPr lang="en-US" dirty="0">
                <a:solidFill>
                  <a:srgbClr val="0070C0"/>
                </a:solidFill>
              </a:rPr>
            </a:br>
            <a:br>
              <a:rPr lang="en-US" sz="1600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In-Transit Service</a:t>
            </a:r>
            <a:r>
              <a:rPr lang="en-US" b="1" dirty="0">
                <a:solidFill>
                  <a:srgbClr val="0070C0"/>
                </a:solidFill>
              </a:rPr>
              <a:t>: </a:t>
            </a:r>
            <a:r>
              <a:rPr lang="en-US" dirty="0">
                <a:solidFill>
                  <a:srgbClr val="0070C0"/>
                </a:solidFill>
              </a:rPr>
              <a:t>The areas shown in the yellow should be sufficient for on-street or in-the-open coverage, most in-vehicle coverage and possibly some in-building coverage. </a:t>
            </a:r>
            <a:br>
              <a:rPr lang="en-US" dirty="0">
                <a:solidFill>
                  <a:srgbClr val="0070C0"/>
                </a:solidFill>
              </a:rPr>
            </a:br>
            <a:br>
              <a:rPr lang="en-US" sz="1600" dirty="0">
                <a:solidFill>
                  <a:srgbClr val="0070C0"/>
                </a:solidFill>
              </a:rPr>
            </a:br>
            <a:r>
              <a:rPr lang="en-US" b="1" u="sng" dirty="0">
                <a:solidFill>
                  <a:srgbClr val="0070C0"/>
                </a:solidFill>
              </a:rPr>
              <a:t>Outdoor Service: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The areas shown in the purple should have sufficient signal strength for on-street or in-the-open coverage, but may not have it for in-vehicle coverage or in-building coverage. 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355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LTE_CoverageTemplate Rev2">
  <a:themeElements>
    <a:clrScheme name="CATO compliant">
      <a:dk1>
        <a:srgbClr val="000000"/>
      </a:dk1>
      <a:lt1>
        <a:sysClr val="window" lastClr="FFFFFF"/>
      </a:lt1>
      <a:dk2>
        <a:srgbClr val="666666"/>
      </a:dk2>
      <a:lt2>
        <a:srgbClr val="EFEFEF"/>
      </a:lt2>
      <a:accent1>
        <a:srgbClr val="EF6F00"/>
      </a:accent1>
      <a:accent2>
        <a:srgbClr val="FCB314"/>
      </a:accent2>
      <a:accent3>
        <a:srgbClr val="4CA90C"/>
      </a:accent3>
      <a:accent4>
        <a:srgbClr val="C4D82D"/>
      </a:accent4>
      <a:accent5>
        <a:srgbClr val="067AB4"/>
      </a:accent5>
      <a:accent6>
        <a:srgbClr val="44C8F5"/>
      </a:accent6>
      <a:hlink>
        <a:srgbClr val="DA0081"/>
      </a:hlink>
      <a:folHlink>
        <a:srgbClr val="B30A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3289</TotalTime>
  <Words>515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Wingdings</vt:lpstr>
      <vt:lpstr>LTE_CoverageTemplate Rev2</vt:lpstr>
      <vt:lpstr>LTE Justification Plots</vt:lpstr>
      <vt:lpstr>Assumptions </vt:lpstr>
      <vt:lpstr>PowerPoint Presentation</vt:lpstr>
      <vt:lpstr>PowerPoint Presentation</vt:lpstr>
      <vt:lpstr>PowerPoint Presentation</vt:lpstr>
      <vt:lpstr>Coverage Legend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LTE Justification Plots</dc:title>
  <dc:creator>MALIK, FAISAL</dc:creator>
  <cp:lastModifiedBy>Chris Doheny</cp:lastModifiedBy>
  <cp:revision>21</cp:revision>
  <dcterms:modified xsi:type="dcterms:W3CDTF">2020-09-25T19:43:55Z</dcterms:modified>
</cp:coreProperties>
</file>